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63" r:id="rId5"/>
    <p:sldId id="264" r:id="rId6"/>
    <p:sldId id="266" r:id="rId7"/>
    <p:sldId id="267" r:id="rId8"/>
    <p:sldId id="269" r:id="rId9"/>
    <p:sldId id="278" r:id="rId10"/>
    <p:sldId id="270" r:id="rId11"/>
    <p:sldId id="271" r:id="rId12"/>
    <p:sldId id="272" r:id="rId13"/>
    <p:sldId id="273" r:id="rId14"/>
    <p:sldId id="276" r:id="rId15"/>
    <p:sldId id="280" r:id="rId16"/>
    <p:sldId id="27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2D68-454E-4188-8FBB-C029CC107B9B}" type="datetimeFigureOut">
              <a:rPr lang="nl-NL" smtClean="0"/>
              <a:t>16-10-2020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BEB4C-CC69-4ED2-A755-C2FDC030A3AA}" type="slidenum">
              <a:rPr lang="nl-NL" smtClean="0"/>
              <a:t>‹nr.›</a:t>
            </a:fld>
            <a:endParaRPr lang="nl-NL"/>
          </a:p>
        </p:txBody>
      </p:sp>
    </p:spTree>
    <p:extLst>
      <p:ext uri="{BB962C8B-B14F-4D97-AF65-F5344CB8AC3E}">
        <p14:creationId xmlns:p14="http://schemas.microsoft.com/office/powerpoint/2010/main" val="414354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Oorzaken</a:t>
            </a:r>
          </a:p>
          <a:p>
            <a:r>
              <a:rPr lang="nl-NL" dirty="0"/>
              <a:t>bepaalde geneesmiddelen </a:t>
            </a:r>
          </a:p>
          <a:p>
            <a:r>
              <a:rPr lang="nl-NL" dirty="0"/>
              <a:t>druggebruik</a:t>
            </a:r>
          </a:p>
          <a:p>
            <a:r>
              <a:rPr lang="nl-NL" dirty="0"/>
              <a:t>roken</a:t>
            </a:r>
          </a:p>
          <a:p>
            <a:r>
              <a:rPr lang="nl-NL" dirty="0"/>
              <a:t>leveraandoening </a:t>
            </a:r>
          </a:p>
          <a:p>
            <a:r>
              <a:rPr lang="nl-NL" dirty="0"/>
              <a:t>bloedvaatproblemen (bv. ten gevolge van slagaderverkalking, diabetes)</a:t>
            </a:r>
          </a:p>
          <a:p>
            <a:r>
              <a:rPr lang="nl-NL" dirty="0"/>
              <a:t>neurologische problemen (ten gevolge van bv. een rugletsel of multiple sclerose)</a:t>
            </a:r>
          </a:p>
          <a:p>
            <a:r>
              <a:rPr lang="nl-NL" dirty="0"/>
              <a:t>urologische problemen (ten gevolge van bv. een prostaatoperatie of bestraling tegen prostaatkanker)</a:t>
            </a:r>
          </a:p>
          <a:p>
            <a:endParaRPr lang="nl-NL" dirty="0"/>
          </a:p>
        </p:txBody>
      </p:sp>
      <p:sp>
        <p:nvSpPr>
          <p:cNvPr id="4" name="Tijdelijke aanduiding voor dianummer 3"/>
          <p:cNvSpPr>
            <a:spLocks noGrp="1"/>
          </p:cNvSpPr>
          <p:nvPr>
            <p:ph type="sldNum" sz="quarter" idx="5"/>
          </p:nvPr>
        </p:nvSpPr>
        <p:spPr/>
        <p:txBody>
          <a:bodyPr/>
          <a:lstStyle/>
          <a:p>
            <a:fld id="{E85BEB4C-CC69-4ED2-A755-C2FDC030A3AA}" type="slidenum">
              <a:rPr lang="nl-NL" smtClean="0"/>
              <a:t>14</a:t>
            </a:fld>
            <a:endParaRPr lang="nl-NL"/>
          </a:p>
        </p:txBody>
      </p:sp>
    </p:spTree>
    <p:extLst>
      <p:ext uri="{BB962C8B-B14F-4D97-AF65-F5344CB8AC3E}">
        <p14:creationId xmlns:p14="http://schemas.microsoft.com/office/powerpoint/2010/main" val="123490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54DEE-8F68-4E3D-B2DF-EB63D5673B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33C713C-CA7D-416B-A674-30B86015C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0655C88-510E-4F0D-AEA1-C97F6BAEA588}"/>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CB637E8A-A330-41A8-BDC2-93C68C238A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F6CFEE-A457-492A-8F76-2FD79A83DBC4}"/>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169521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72627-E0EF-47ED-9DEC-2610BBCFD5D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B0F25C-BBEE-4339-B6FD-5AA5B6DE6A4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C6CDC2-5C25-436E-BE1C-3E4F393233E9}"/>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6F8E4A4F-B381-4897-AE83-1C0C8EE341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D7EF56-C47F-4CF2-BFA0-39E997514E02}"/>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61077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FBD44E2-BBA1-4CBD-B250-8565ED374C4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DEB8086-0998-4E7E-89A5-9C951700A81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A07912-6C87-4444-B66D-DE44F57989F8}"/>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65FAB63F-4F2E-4081-A7F3-E2862FC6EB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1DAEA1-D8EA-42AA-97E7-0200B7BBCE86}"/>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320078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68DC8-BE12-4379-A144-84F22CDE6A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E54F30-CE3D-4B8A-9D0B-A1108410D67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A6B019-4E5C-4423-842B-EAC05A90CA32}"/>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E00A6FA0-C588-4F5C-8CA2-8A4EEF274B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87DA14-07D5-4F1A-B25A-EE3A162737B6}"/>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296507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C3A9B-FE3E-4653-B3E7-2A78BC252A1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69A62CB-B80E-40C3-9120-4A034087C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34BE86-E8F8-4950-B883-9E3EB889B492}"/>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61B94156-7761-4506-B26F-4020E695B8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0F72CE-116B-4D8E-AE77-60797205C66C}"/>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177469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80631-0230-4035-A90A-55C7086075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95BFE1-920F-4490-9CA5-D46D829C90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9A80C81-3D67-49D4-BBD7-3BD0736FE4C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F83CBD7-8E79-483D-BA28-B581EDD9ACE2}"/>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DA4505B5-277F-4680-8F20-7B325EF516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130044-1818-46AB-A171-D14E878F8AC1}"/>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83722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89422-63FA-41A2-A713-829611495C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10D1DC-20B9-441C-A43A-BEAC109EB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7AB3702-3F4F-4C1F-9633-FFCF4D4AC0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F0A7D9-BB6C-4795-939C-FE3DBD5BF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E41FACE-7965-46BC-9710-78682E2FAF2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A088671-5E22-4C37-B3E1-A0135A91B09E}"/>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8" name="Tijdelijke aanduiding voor voettekst 7">
            <a:extLst>
              <a:ext uri="{FF2B5EF4-FFF2-40B4-BE49-F238E27FC236}">
                <a16:creationId xmlns:a16="http://schemas.microsoft.com/office/drawing/2014/main" id="{90945CEC-DD1F-464C-8171-51358DC9BCA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7C8590F-4872-4AF7-B381-08D79F71CE0D}"/>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217216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6CE51-58C4-4A06-A313-27536EAA49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31865C0-5ACF-487A-838A-605A5357FCE8}"/>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4" name="Tijdelijke aanduiding voor voettekst 3">
            <a:extLst>
              <a:ext uri="{FF2B5EF4-FFF2-40B4-BE49-F238E27FC236}">
                <a16:creationId xmlns:a16="http://schemas.microsoft.com/office/drawing/2014/main" id="{2629D066-43A5-4190-B9CB-E6E7ACE4954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9642D-5CC0-4405-A216-B3BE78592832}"/>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9569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CE00D2-CBE5-417B-83A0-872E82186E9C}"/>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3" name="Tijdelijke aanduiding voor voettekst 2">
            <a:extLst>
              <a:ext uri="{FF2B5EF4-FFF2-40B4-BE49-F238E27FC236}">
                <a16:creationId xmlns:a16="http://schemas.microsoft.com/office/drawing/2014/main" id="{AAB7D643-8B4B-4311-86FD-DE2F3F906C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DE65D34-6C9B-471C-9023-D54F76B96FBB}"/>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228881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4B09E-F07A-417F-AFBB-237F67E882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86CB0D-6BBA-48A6-BA5F-AED5E5683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086599B-9FD0-4F21-B9AE-63FB56876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8B9F09-B65A-45AF-8618-A60E5B5FAF8B}"/>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53F4ADCB-F637-4D70-9785-06894964D0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B955FB-CA3C-4D02-BA36-447AC3717101}"/>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10519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518A6-6598-4077-A658-3637D6BEE5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E0C2202-4D4E-425C-AB5B-AE7B54D8A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6FF9A09-0680-4A4E-8624-83EB14789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FF15CD-D555-4F57-8E30-8B66814002B5}"/>
              </a:ext>
            </a:extLst>
          </p:cNvPr>
          <p:cNvSpPr>
            <a:spLocks noGrp="1"/>
          </p:cNvSpPr>
          <p:nvPr>
            <p:ph type="dt" sz="half" idx="10"/>
          </p:nvPr>
        </p:nvSpPr>
        <p:spPr/>
        <p:txBody>
          <a:bodyPr/>
          <a:lstStyle/>
          <a:p>
            <a:fld id="{62F2A3B8-400A-4062-A3B6-1FC541F4695B}"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3258AFBA-C799-4A8E-A331-979C46B476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7EA9185-5377-4E08-AB51-CB5202436557}"/>
              </a:ext>
            </a:extLst>
          </p:cNvPr>
          <p:cNvSpPr>
            <a:spLocks noGrp="1"/>
          </p:cNvSpPr>
          <p:nvPr>
            <p:ph type="sldNum" sz="quarter" idx="12"/>
          </p:nvPr>
        </p:nvSpPr>
        <p:spPr/>
        <p:txBody>
          <a:bodyPr/>
          <a:lstStyle/>
          <a:p>
            <a:fld id="{29572C11-9E3A-4173-82C8-510EA6F2F844}" type="slidenum">
              <a:rPr lang="nl-NL" smtClean="0"/>
              <a:t>‹nr.›</a:t>
            </a:fld>
            <a:endParaRPr lang="nl-NL"/>
          </a:p>
        </p:txBody>
      </p:sp>
    </p:spTree>
    <p:extLst>
      <p:ext uri="{BB962C8B-B14F-4D97-AF65-F5344CB8AC3E}">
        <p14:creationId xmlns:p14="http://schemas.microsoft.com/office/powerpoint/2010/main" val="230334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0945B2-82AB-4E82-9107-28EF822D8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E5C61F-B08F-4106-9110-C8981D14A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A88CCD-F87C-481D-9E0F-96D14CF88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2A3B8-400A-4062-A3B6-1FC541F4695B}"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B69F326F-C774-4F46-9B80-6FE7D7D55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5CBE0F2-5FA4-4AF2-A7D5-60BAE74F0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72C11-9E3A-4173-82C8-510EA6F2F844}" type="slidenum">
              <a:rPr lang="nl-NL" smtClean="0"/>
              <a:t>‹nr.›</a:t>
            </a:fld>
            <a:endParaRPr lang="nl-NL"/>
          </a:p>
        </p:txBody>
      </p:sp>
    </p:spTree>
    <p:extLst>
      <p:ext uri="{BB962C8B-B14F-4D97-AF65-F5344CB8AC3E}">
        <p14:creationId xmlns:p14="http://schemas.microsoft.com/office/powerpoint/2010/main" val="4247617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uisarts.nl/erectieproblemen/ik-heb-erectieproblem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enis.linktotaal.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326837D-C787-4538-BFDD-29A2D6975703}"/>
              </a:ext>
            </a:extLst>
          </p:cNvPr>
          <p:cNvPicPr>
            <a:picLocks noChangeAspect="1"/>
          </p:cNvPicPr>
          <p:nvPr/>
        </p:nvPicPr>
        <p:blipFill rotWithShape="1">
          <a:blip r:embed="rId2">
            <a:alphaModFix amt="50000"/>
          </a:blip>
          <a:srcRect t="2526" b="22474"/>
          <a:stretch/>
        </p:blipFill>
        <p:spPr>
          <a:xfrm>
            <a:off x="20" y="1"/>
            <a:ext cx="12191980" cy="6857999"/>
          </a:xfrm>
          <a:prstGeom prst="rect">
            <a:avLst/>
          </a:prstGeom>
        </p:spPr>
      </p:pic>
      <p:sp>
        <p:nvSpPr>
          <p:cNvPr id="2" name="Titel 1">
            <a:extLst>
              <a:ext uri="{FF2B5EF4-FFF2-40B4-BE49-F238E27FC236}">
                <a16:creationId xmlns:a16="http://schemas.microsoft.com/office/drawing/2014/main" id="{7985D32E-2156-401B-A806-D545F4BD87D9}"/>
              </a:ext>
            </a:extLst>
          </p:cNvPr>
          <p:cNvSpPr>
            <a:spLocks noGrp="1"/>
          </p:cNvSpPr>
          <p:nvPr>
            <p:ph type="ctrTitle"/>
          </p:nvPr>
        </p:nvSpPr>
        <p:spPr>
          <a:xfrm>
            <a:off x="1524000" y="1122362"/>
            <a:ext cx="9144000" cy="2900518"/>
          </a:xfrm>
        </p:spPr>
        <p:txBody>
          <a:bodyPr>
            <a:normAutofit/>
          </a:bodyPr>
          <a:lstStyle/>
          <a:p>
            <a:r>
              <a:rPr lang="nl-NL">
                <a:solidFill>
                  <a:srgbClr val="FFFFFF"/>
                </a:solidFill>
                <a:latin typeface="+mn-lt"/>
              </a:rPr>
              <a:t>Urinewegen en mannelijke geslachtsorganen</a:t>
            </a:r>
          </a:p>
        </p:txBody>
      </p:sp>
      <p:sp>
        <p:nvSpPr>
          <p:cNvPr id="3" name="Ondertitel 2">
            <a:extLst>
              <a:ext uri="{FF2B5EF4-FFF2-40B4-BE49-F238E27FC236}">
                <a16:creationId xmlns:a16="http://schemas.microsoft.com/office/drawing/2014/main" id="{E898A112-C169-4C4E-BD7E-430C711A584E}"/>
              </a:ext>
            </a:extLst>
          </p:cNvPr>
          <p:cNvSpPr>
            <a:spLocks noGrp="1"/>
          </p:cNvSpPr>
          <p:nvPr>
            <p:ph type="subTitle" idx="1"/>
          </p:nvPr>
        </p:nvSpPr>
        <p:spPr>
          <a:xfrm>
            <a:off x="1524000" y="4159404"/>
            <a:ext cx="9144000" cy="1098395"/>
          </a:xfrm>
        </p:spPr>
        <p:txBody>
          <a:bodyPr>
            <a:normAutofit/>
          </a:bodyPr>
          <a:lstStyle/>
          <a:p>
            <a:r>
              <a:rPr lang="nl-NL" dirty="0">
                <a:solidFill>
                  <a:srgbClr val="FFFFFF"/>
                </a:solidFill>
              </a:rPr>
              <a:t>Deel 2  </a:t>
            </a:r>
          </a:p>
          <a:p>
            <a:r>
              <a:rPr lang="nl-NL" dirty="0">
                <a:solidFill>
                  <a:srgbClr val="FFFFFF"/>
                </a:solidFill>
              </a:rPr>
              <a:t>16-10-2020</a:t>
            </a:r>
          </a:p>
        </p:txBody>
      </p:sp>
    </p:spTree>
    <p:extLst>
      <p:ext uri="{BB962C8B-B14F-4D97-AF65-F5344CB8AC3E}">
        <p14:creationId xmlns:p14="http://schemas.microsoft.com/office/powerpoint/2010/main" val="16267695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10905066" cy="1135737"/>
          </a:xfrm>
        </p:spPr>
        <p:txBody>
          <a:bodyPr>
            <a:normAutofit/>
          </a:bodyPr>
          <a:lstStyle/>
          <a:p>
            <a:r>
              <a:rPr lang="nl-NL" sz="3600" b="1" dirty="0">
                <a:solidFill>
                  <a:srgbClr val="0070C0"/>
                </a:solidFill>
                <a:latin typeface="+mn-lt"/>
              </a:rPr>
              <a:t>8.9.2 Prostatitis</a:t>
            </a:r>
          </a:p>
        </p:txBody>
      </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8" y="1782981"/>
            <a:ext cx="6842935" cy="4393982"/>
          </a:xfrm>
        </p:spPr>
        <p:txBody>
          <a:bodyPr>
            <a:normAutofit/>
          </a:bodyPr>
          <a:lstStyle/>
          <a:p>
            <a:pPr marL="0" indent="0">
              <a:buNone/>
            </a:pPr>
            <a:r>
              <a:rPr lang="nl-NL" sz="2400" b="1" dirty="0"/>
              <a:t>Acute ontsteking van de prostaat</a:t>
            </a:r>
          </a:p>
          <a:p>
            <a:pPr marL="0" indent="0">
              <a:buNone/>
            </a:pPr>
            <a:r>
              <a:rPr lang="nl-NL" sz="2400" b="1" dirty="0"/>
              <a:t>Symptomen:</a:t>
            </a:r>
            <a:r>
              <a:rPr lang="nl-NL" sz="2400" dirty="0"/>
              <a:t> hoge koorts, pijn en pijn tijdens mictie en defecatie. Het rectale toucher is pijnlijk, Bacteriën in de urine nodig. </a:t>
            </a:r>
          </a:p>
          <a:p>
            <a:pPr marL="0" indent="0">
              <a:buNone/>
            </a:pPr>
            <a:r>
              <a:rPr lang="nl-NL" sz="2400" b="1" dirty="0"/>
              <a:t>Therapie:</a:t>
            </a:r>
            <a:r>
              <a:rPr lang="nl-NL" sz="2400" dirty="0"/>
              <a:t> veel drinken en antibiotica</a:t>
            </a:r>
          </a:p>
          <a:p>
            <a:pPr marL="0" indent="0">
              <a:buNone/>
            </a:pPr>
            <a:r>
              <a:rPr lang="nl-NL" sz="2400" b="1" dirty="0"/>
              <a:t>Chronisch ontsteking van de prostaat</a:t>
            </a:r>
          </a:p>
          <a:p>
            <a:pPr marL="0" indent="0">
              <a:buNone/>
            </a:pPr>
            <a:r>
              <a:rPr lang="nl-NL" sz="2400" b="1" dirty="0"/>
              <a:t>Symptomen: </a:t>
            </a:r>
            <a:r>
              <a:rPr lang="nl-NL" sz="2400" dirty="0"/>
              <a:t>vaag, vaker plassen, soms pijn hebben in de rug of in het perineum</a:t>
            </a:r>
            <a:r>
              <a:rPr lang="nl-NL" sz="2400" b="1" dirty="0"/>
              <a:t>.</a:t>
            </a:r>
          </a:p>
          <a:p>
            <a:pPr marL="0" indent="0">
              <a:buNone/>
            </a:pPr>
            <a:r>
              <a:rPr lang="nl-NL" sz="2400" b="1" dirty="0"/>
              <a:t>Oorzaak: </a:t>
            </a:r>
            <a:r>
              <a:rPr lang="nl-NL" sz="2400" dirty="0"/>
              <a:t>Onbekend </a:t>
            </a:r>
          </a:p>
        </p:txBody>
      </p:sp>
      <p:sp>
        <p:nvSpPr>
          <p:cNvPr id="40" name="Rectangle 3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69E0895-8419-416D-A588-C1D8BC7F2C86}"/>
              </a:ext>
            </a:extLst>
          </p:cNvPr>
          <p:cNvPicPr>
            <a:picLocks noChangeAspect="1"/>
          </p:cNvPicPr>
          <p:nvPr/>
        </p:nvPicPr>
        <p:blipFill>
          <a:blip r:embed="rId2"/>
          <a:stretch>
            <a:fillRect/>
          </a:stretch>
        </p:blipFill>
        <p:spPr>
          <a:xfrm>
            <a:off x="7167010" y="3192185"/>
            <a:ext cx="4381522" cy="2576335"/>
          </a:xfrm>
          <a:prstGeom prst="rect">
            <a:avLst/>
          </a:prstGeom>
        </p:spPr>
      </p:pic>
    </p:spTree>
    <p:extLst>
      <p:ext uri="{BB962C8B-B14F-4D97-AF65-F5344CB8AC3E}">
        <p14:creationId xmlns:p14="http://schemas.microsoft.com/office/powerpoint/2010/main" val="412810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8.10 </a:t>
            </a:r>
            <a:r>
              <a:rPr lang="nl-NL" sz="3600" b="1" dirty="0" err="1">
                <a:solidFill>
                  <a:srgbClr val="0070C0"/>
                </a:solidFill>
                <a:latin typeface="+mn-lt"/>
              </a:rPr>
              <a:t>Torsio</a:t>
            </a:r>
            <a:r>
              <a:rPr lang="nl-NL" sz="3600" b="1" dirty="0">
                <a:solidFill>
                  <a:srgbClr val="0070C0"/>
                </a:solidFill>
                <a:latin typeface="+mn-lt"/>
              </a:rPr>
              <a:t> testis</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7" y="1457471"/>
            <a:ext cx="5532599" cy="5364922"/>
          </a:xfrm>
        </p:spPr>
        <p:txBody>
          <a:bodyPr>
            <a:normAutofit/>
          </a:bodyPr>
          <a:lstStyle/>
          <a:p>
            <a:pPr marL="0" indent="0">
              <a:buNone/>
            </a:pPr>
            <a:r>
              <a:rPr lang="nl-NL" sz="2400" dirty="0"/>
              <a:t>Bij </a:t>
            </a:r>
            <a:r>
              <a:rPr lang="nl-NL" sz="2400" dirty="0" err="1"/>
              <a:t>torsio</a:t>
            </a:r>
            <a:r>
              <a:rPr lang="nl-NL" sz="2400" dirty="0"/>
              <a:t> testis is een zaadbal om zijn eigen bloedvaten en zenuwen / zaadstreng heen gedraaid</a:t>
            </a:r>
          </a:p>
          <a:p>
            <a:pPr marL="0" indent="0">
              <a:buNone/>
            </a:pPr>
            <a:endParaRPr lang="nl-NL" sz="2400" b="1" dirty="0"/>
          </a:p>
          <a:p>
            <a:pPr marL="0" indent="0">
              <a:buNone/>
            </a:pPr>
            <a:r>
              <a:rPr lang="nl-NL" sz="2400" b="1" dirty="0"/>
              <a:t>Symptomen: </a:t>
            </a:r>
            <a:r>
              <a:rPr lang="nl-NL" sz="2400" dirty="0"/>
              <a:t>heftige acute pijn, misselijk, braken Komt meestal voor bij jongens in de pubertijd. Balzak is rood, gezwollen en heel pijnlijk</a:t>
            </a:r>
          </a:p>
          <a:p>
            <a:pPr marL="0" indent="0">
              <a:buNone/>
            </a:pPr>
            <a:endParaRPr lang="nl-NL" sz="2400" b="1" dirty="0"/>
          </a:p>
          <a:p>
            <a:pPr marL="0" indent="0">
              <a:buNone/>
            </a:pPr>
            <a:r>
              <a:rPr lang="nl-NL" sz="2400" b="1" dirty="0"/>
              <a:t>Therapie:</a:t>
            </a:r>
            <a:r>
              <a:rPr lang="nl-NL" sz="2400" dirty="0"/>
              <a:t> spoedoperatie</a:t>
            </a:r>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5A38CA8-3B85-4E14-9032-05978E3E8AAB}"/>
              </a:ext>
            </a:extLst>
          </p:cNvPr>
          <p:cNvPicPr>
            <a:picLocks noChangeAspect="1"/>
          </p:cNvPicPr>
          <p:nvPr/>
        </p:nvPicPr>
        <p:blipFill>
          <a:blip r:embed="rId2"/>
          <a:stretch>
            <a:fillRect/>
          </a:stretch>
        </p:blipFill>
        <p:spPr>
          <a:xfrm>
            <a:off x="6717753" y="1280159"/>
            <a:ext cx="4684076" cy="3495041"/>
          </a:xfrm>
          <a:prstGeom prst="rect">
            <a:avLst/>
          </a:prstGeom>
        </p:spPr>
      </p:pic>
    </p:spTree>
    <p:extLst>
      <p:ext uri="{BB962C8B-B14F-4D97-AF65-F5344CB8AC3E}">
        <p14:creationId xmlns:p14="http://schemas.microsoft.com/office/powerpoint/2010/main" val="365055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8.11 Urethritis</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723533" y="1457471"/>
            <a:ext cx="5998947" cy="5364922"/>
          </a:xfrm>
        </p:spPr>
        <p:txBody>
          <a:bodyPr>
            <a:normAutofit/>
          </a:bodyPr>
          <a:lstStyle/>
          <a:p>
            <a:pPr marL="0" indent="0">
              <a:buNone/>
            </a:pPr>
            <a:r>
              <a:rPr lang="nl-NL" sz="2400" dirty="0"/>
              <a:t>Ontsteking plasbuis (urethritis bij mannen heet een druiper).</a:t>
            </a:r>
          </a:p>
          <a:p>
            <a:pPr marL="0" indent="0">
              <a:buNone/>
            </a:pPr>
            <a:r>
              <a:rPr lang="nl-NL" sz="2400" b="1" dirty="0"/>
              <a:t>Symptomen:</a:t>
            </a:r>
            <a:r>
              <a:rPr lang="nl-NL" sz="2400" dirty="0"/>
              <a:t> ontsteking plasbuis met etterend vocht, branderigheid of pijn bij het plassen. </a:t>
            </a:r>
          </a:p>
          <a:p>
            <a:pPr marL="0" indent="0">
              <a:buNone/>
            </a:pPr>
            <a:r>
              <a:rPr lang="nl-NL" sz="2400" dirty="0"/>
              <a:t>Acute urethritis:  oorzaak SOA (chlamydia of bij gonorroe)</a:t>
            </a:r>
          </a:p>
          <a:p>
            <a:pPr marL="0" indent="0">
              <a:buNone/>
            </a:pPr>
            <a:r>
              <a:rPr lang="nl-NL" sz="2400" b="1" dirty="0"/>
              <a:t>Onderzoek</a:t>
            </a:r>
            <a:r>
              <a:rPr lang="nl-NL" sz="2400" dirty="0"/>
              <a:t>:  </a:t>
            </a:r>
            <a:r>
              <a:rPr lang="nl-NL" sz="2400" u="sng" dirty="0"/>
              <a:t>gonorroe</a:t>
            </a:r>
            <a:r>
              <a:rPr lang="nl-NL" sz="2400" dirty="0"/>
              <a:t>; vocht of etter uit de urethra. </a:t>
            </a:r>
            <a:r>
              <a:rPr lang="nl-NL" sz="2400" u="sng" dirty="0"/>
              <a:t>chlamydia:</a:t>
            </a:r>
            <a:r>
              <a:rPr lang="nl-NL" sz="2400" dirty="0"/>
              <a:t> bloed of urine</a:t>
            </a:r>
          </a:p>
          <a:p>
            <a:pPr marL="0" indent="0">
              <a:buNone/>
            </a:pPr>
            <a:r>
              <a:rPr lang="nl-NL" sz="2400" b="1" dirty="0"/>
              <a:t>Complicaties:</a:t>
            </a:r>
            <a:r>
              <a:rPr lang="nl-NL" sz="2400" dirty="0"/>
              <a:t> vrouwen: onvruchtbaarheid</a:t>
            </a:r>
          </a:p>
          <a:p>
            <a:pPr marL="0" indent="0">
              <a:buNone/>
            </a:pPr>
            <a:r>
              <a:rPr lang="nl-NL" sz="2400" b="1" dirty="0"/>
              <a:t>Therapie:</a:t>
            </a:r>
            <a:r>
              <a:rPr lang="nl-NL" sz="2400" dirty="0"/>
              <a:t> antibiotica</a:t>
            </a:r>
          </a:p>
          <a:p>
            <a:pPr marL="0" indent="0">
              <a:buNone/>
            </a:pPr>
            <a:endParaRPr lang="nl-NL" sz="2000"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0218C5F-6E74-4A90-B6A6-EFB0762FD0FD}"/>
              </a:ext>
            </a:extLst>
          </p:cNvPr>
          <p:cNvPicPr>
            <a:picLocks noChangeAspect="1"/>
          </p:cNvPicPr>
          <p:nvPr/>
        </p:nvPicPr>
        <p:blipFill>
          <a:blip r:embed="rId2"/>
          <a:stretch>
            <a:fillRect/>
          </a:stretch>
        </p:blipFill>
        <p:spPr>
          <a:xfrm>
            <a:off x="6994524" y="887991"/>
            <a:ext cx="3201671" cy="2541009"/>
          </a:xfrm>
          <a:prstGeom prst="rect">
            <a:avLst/>
          </a:prstGeom>
        </p:spPr>
      </p:pic>
      <p:pic>
        <p:nvPicPr>
          <p:cNvPr id="5" name="Afbeelding 4">
            <a:extLst>
              <a:ext uri="{FF2B5EF4-FFF2-40B4-BE49-F238E27FC236}">
                <a16:creationId xmlns:a16="http://schemas.microsoft.com/office/drawing/2014/main" id="{C08DEDB3-5EC8-4283-A05F-F347D4AB1988}"/>
              </a:ext>
            </a:extLst>
          </p:cNvPr>
          <p:cNvPicPr>
            <a:picLocks noChangeAspect="1"/>
          </p:cNvPicPr>
          <p:nvPr/>
        </p:nvPicPr>
        <p:blipFill>
          <a:blip r:embed="rId3"/>
          <a:stretch>
            <a:fillRect/>
          </a:stretch>
        </p:blipFill>
        <p:spPr>
          <a:xfrm>
            <a:off x="6368044" y="3429000"/>
            <a:ext cx="5374235" cy="3022600"/>
          </a:xfrm>
          <a:prstGeom prst="rect">
            <a:avLst/>
          </a:prstGeom>
        </p:spPr>
      </p:pic>
    </p:spTree>
    <p:extLst>
      <p:ext uri="{BB962C8B-B14F-4D97-AF65-F5344CB8AC3E}">
        <p14:creationId xmlns:p14="http://schemas.microsoft.com/office/powerpoint/2010/main" val="5377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6901193" cy="1135737"/>
          </a:xfrm>
        </p:spPr>
        <p:txBody>
          <a:bodyPr>
            <a:normAutofit/>
          </a:bodyPr>
          <a:lstStyle/>
          <a:p>
            <a:r>
              <a:rPr lang="nl-NL" sz="3600" b="1" dirty="0">
                <a:solidFill>
                  <a:srgbClr val="0070C0"/>
                </a:solidFill>
                <a:latin typeface="+mn-lt"/>
              </a:rPr>
              <a:t>8.12. Hernia </a:t>
            </a:r>
            <a:r>
              <a:rPr lang="nl-NL" sz="3600" b="1" dirty="0" err="1">
                <a:solidFill>
                  <a:srgbClr val="0070C0"/>
                </a:solidFill>
                <a:latin typeface="+mn-lt"/>
              </a:rPr>
              <a:t>inguinalis</a:t>
            </a:r>
            <a:endParaRPr lang="nl-NL" sz="3600" b="1" dirty="0">
              <a:solidFill>
                <a:srgbClr val="0070C0"/>
              </a:solidFill>
              <a:latin typeface="+mn-lt"/>
            </a:endParaRPr>
          </a:p>
        </p:txBody>
      </p:sp>
      <p:grpSp>
        <p:nvGrpSpPr>
          <p:cNvPr id="40" name="Group 39">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41" name="Isosceles Triangle 4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8" y="1782981"/>
            <a:ext cx="6901193" cy="4836096"/>
          </a:xfrm>
        </p:spPr>
        <p:txBody>
          <a:bodyPr>
            <a:normAutofit fontScale="85000" lnSpcReduction="20000"/>
          </a:bodyPr>
          <a:lstStyle/>
          <a:p>
            <a:pPr marL="0" indent="0">
              <a:buNone/>
            </a:pPr>
            <a:r>
              <a:rPr lang="nl-NL" dirty="0"/>
              <a:t>Bij een liesbreuk ‘breekt’ de inhoud van de buik door een opening in de lies in het lieskanaal.</a:t>
            </a:r>
          </a:p>
          <a:p>
            <a:pPr marL="0" indent="0">
              <a:buNone/>
            </a:pPr>
            <a:endParaRPr lang="nl-NL" dirty="0"/>
          </a:p>
          <a:p>
            <a:pPr marL="171450" lvl="0" indent="-171450" defTabSz="685800">
              <a:spcBef>
                <a:spcPts val="750"/>
              </a:spcBef>
              <a:defRPr/>
            </a:pPr>
            <a:r>
              <a:rPr lang="nl-NL" altLang="nl-NL" dirty="0"/>
              <a:t>Jongetjes: open verbinding tussen de buikholte en balzak.</a:t>
            </a:r>
          </a:p>
          <a:p>
            <a:pPr marL="171450" lvl="0" indent="-171450" defTabSz="685800">
              <a:spcBef>
                <a:spcPts val="750"/>
              </a:spcBef>
              <a:defRPr/>
            </a:pPr>
            <a:r>
              <a:rPr lang="nl-NL" altLang="nl-NL" dirty="0"/>
              <a:t>Volwassenen: erfelijke bindweefselzwakte</a:t>
            </a:r>
          </a:p>
          <a:p>
            <a:pPr marL="171450" lvl="0" indent="-171450" defTabSz="685800">
              <a:spcBef>
                <a:spcPts val="750"/>
              </a:spcBef>
              <a:defRPr/>
            </a:pPr>
            <a:endParaRPr lang="nl-NL" altLang="nl-NL" dirty="0"/>
          </a:p>
          <a:p>
            <a:pPr marL="0" lvl="0" indent="0" defTabSz="685800">
              <a:spcBef>
                <a:spcPts val="750"/>
              </a:spcBef>
              <a:buNone/>
              <a:defRPr/>
            </a:pPr>
            <a:r>
              <a:rPr lang="nl-NL" altLang="nl-NL" b="1" dirty="0"/>
              <a:t>Symptomen:</a:t>
            </a:r>
            <a:r>
              <a:rPr lang="nl-NL" altLang="nl-NL" dirty="0"/>
              <a:t> Een bekend symptoom is de zwelling in de lies en (eventueel) de balzak.</a:t>
            </a:r>
          </a:p>
          <a:p>
            <a:pPr marL="0" lvl="0" indent="0" defTabSz="685800">
              <a:spcBef>
                <a:spcPts val="750"/>
              </a:spcBef>
              <a:buNone/>
              <a:defRPr/>
            </a:pPr>
            <a:r>
              <a:rPr lang="nl-NL" altLang="nl-NL" dirty="0"/>
              <a:t>Soms worden de bloedvaten in de liesbreuk afgeklemd (</a:t>
            </a:r>
            <a:r>
              <a:rPr lang="nl-NL" altLang="nl-NL" dirty="0">
                <a:solidFill>
                  <a:srgbClr val="0070C0"/>
                </a:solidFill>
              </a:rPr>
              <a:t>beklemde breuk)</a:t>
            </a:r>
            <a:r>
              <a:rPr lang="nl-NL" altLang="nl-NL" dirty="0"/>
              <a:t>. Hevige pijn, de huid boven de liesbreuk is rood, misselijk en braken. </a:t>
            </a:r>
          </a:p>
          <a:p>
            <a:pPr marL="0" lvl="0" indent="0" defTabSz="685800">
              <a:spcBef>
                <a:spcPts val="750"/>
              </a:spcBef>
              <a:buNone/>
              <a:defRPr/>
            </a:pPr>
            <a:endParaRPr lang="nl-NL" altLang="nl-NL" dirty="0"/>
          </a:p>
          <a:p>
            <a:pPr marL="0" lvl="0" indent="0" defTabSz="685800">
              <a:spcBef>
                <a:spcPts val="750"/>
              </a:spcBef>
              <a:buNone/>
              <a:defRPr/>
            </a:pPr>
            <a:r>
              <a:rPr lang="nl-NL" altLang="nl-NL" dirty="0"/>
              <a:t>Therapie: Bij een beklemde breuk spoedoperatie</a:t>
            </a:r>
          </a:p>
          <a:p>
            <a:pPr marL="0" indent="0">
              <a:buNone/>
            </a:pPr>
            <a:endParaRPr lang="nl-NL" sz="2000" dirty="0"/>
          </a:p>
        </p:txBody>
      </p:sp>
      <p:pic>
        <p:nvPicPr>
          <p:cNvPr id="5" name="Afbeelding 4" descr="Afbeelding met zoogdier, binnen, kijken, sluiten&#10;&#10;Automatisch gegenereerde beschrijving">
            <a:extLst>
              <a:ext uri="{FF2B5EF4-FFF2-40B4-BE49-F238E27FC236}">
                <a16:creationId xmlns:a16="http://schemas.microsoft.com/office/drawing/2014/main" id="{348E4AF3-E07F-4DB0-BAD3-56435F227257}"/>
              </a:ext>
            </a:extLst>
          </p:cNvPr>
          <p:cNvPicPr>
            <a:picLocks noChangeAspect="1"/>
          </p:cNvPicPr>
          <p:nvPr/>
        </p:nvPicPr>
        <p:blipFill>
          <a:blip r:embed="rId2"/>
          <a:stretch>
            <a:fillRect/>
          </a:stretch>
        </p:blipFill>
        <p:spPr>
          <a:xfrm>
            <a:off x="7760474" y="1282797"/>
            <a:ext cx="3788060" cy="2282306"/>
          </a:xfrm>
          <a:prstGeom prst="rect">
            <a:avLst/>
          </a:prstGeom>
        </p:spPr>
      </p:pic>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6DC6C4B-DA9F-4428-9168-D364CE2D112F}"/>
              </a:ext>
            </a:extLst>
          </p:cNvPr>
          <p:cNvPicPr>
            <a:picLocks noChangeAspect="1"/>
          </p:cNvPicPr>
          <p:nvPr/>
        </p:nvPicPr>
        <p:blipFill>
          <a:blip r:embed="rId3"/>
          <a:stretch>
            <a:fillRect/>
          </a:stretch>
        </p:blipFill>
        <p:spPr>
          <a:xfrm>
            <a:off x="7860780" y="3980671"/>
            <a:ext cx="3687753" cy="2212652"/>
          </a:xfrm>
          <a:prstGeom prst="rect">
            <a:avLst/>
          </a:prstGeom>
        </p:spPr>
      </p:pic>
    </p:spTree>
    <p:extLst>
      <p:ext uri="{BB962C8B-B14F-4D97-AF65-F5344CB8AC3E}">
        <p14:creationId xmlns:p14="http://schemas.microsoft.com/office/powerpoint/2010/main" val="403936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6901193" cy="1135737"/>
          </a:xfrm>
        </p:spPr>
        <p:txBody>
          <a:bodyPr>
            <a:normAutofit/>
          </a:bodyPr>
          <a:lstStyle/>
          <a:p>
            <a:r>
              <a:rPr lang="nl-NL" sz="3600" b="1" dirty="0">
                <a:solidFill>
                  <a:srgbClr val="0070C0"/>
                </a:solidFill>
                <a:latin typeface="+mn-lt"/>
              </a:rPr>
              <a:t>8.13. </a:t>
            </a:r>
            <a:r>
              <a:rPr lang="nl-NL" sz="3600" b="1" dirty="0" err="1">
                <a:solidFill>
                  <a:srgbClr val="0070C0"/>
                </a:solidFill>
                <a:latin typeface="+mn-lt"/>
              </a:rPr>
              <a:t>Erectiele</a:t>
            </a:r>
            <a:r>
              <a:rPr lang="nl-NL" sz="3600" b="1" dirty="0">
                <a:solidFill>
                  <a:srgbClr val="0070C0"/>
                </a:solidFill>
                <a:latin typeface="+mn-lt"/>
              </a:rPr>
              <a:t> disfunctie</a:t>
            </a:r>
          </a:p>
        </p:txBody>
      </p:sp>
      <p:grpSp>
        <p:nvGrpSpPr>
          <p:cNvPr id="53" name="Group 52">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54" name="Isosceles Triangle 5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507029" y="1686948"/>
            <a:ext cx="7333291" cy="5049132"/>
          </a:xfrm>
        </p:spPr>
        <p:txBody>
          <a:bodyPr>
            <a:normAutofit fontScale="92500" lnSpcReduction="10000"/>
          </a:bodyPr>
          <a:lstStyle/>
          <a:p>
            <a:pPr marL="0" indent="0">
              <a:buNone/>
            </a:pPr>
            <a:r>
              <a:rPr lang="nl-NL" sz="2600" dirty="0"/>
              <a:t>Erectie dysfunctie (impotentie). Bij seksuele opwinding wordt de penis niet stijf genoeg of is de stijfheid te snel voorbij. </a:t>
            </a:r>
          </a:p>
          <a:p>
            <a:pPr marL="0" indent="0">
              <a:buNone/>
            </a:pPr>
            <a:r>
              <a:rPr lang="nl-NL" sz="2600" b="1" dirty="0"/>
              <a:t>Oorzaken: </a:t>
            </a:r>
            <a:r>
              <a:rPr lang="nl-NL" sz="2600" dirty="0"/>
              <a:t>Bij een erectie spelen gedachten, gevoelens, hormonen, zenuwen en bloedvaten een rol.</a:t>
            </a:r>
          </a:p>
          <a:p>
            <a:pPr marL="0" indent="0">
              <a:buNone/>
            </a:pPr>
            <a:r>
              <a:rPr lang="nl-NL" sz="2600" dirty="0">
                <a:hlinkClick r:id="rId3"/>
              </a:rPr>
              <a:t>https://www.thuisarts.nl/erectieproblemen/ik-heb-erectieproblemen</a:t>
            </a:r>
            <a:endParaRPr lang="nl-NL" sz="2600" dirty="0"/>
          </a:p>
          <a:p>
            <a:pPr marL="0" indent="0">
              <a:buNone/>
            </a:pPr>
            <a:endParaRPr lang="nl-NL" sz="2600" dirty="0"/>
          </a:p>
          <a:p>
            <a:pPr marL="0" indent="0">
              <a:buNone/>
            </a:pPr>
            <a:r>
              <a:rPr lang="nl-NL" sz="2600" b="1" dirty="0"/>
              <a:t>Behandeling:</a:t>
            </a:r>
            <a:r>
              <a:rPr lang="nl-NL" sz="2600" dirty="0"/>
              <a:t> Erectiepillen helpen om een erectie te versterken.  </a:t>
            </a:r>
          </a:p>
          <a:p>
            <a:pPr marL="0" indent="0">
              <a:buNone/>
            </a:pPr>
            <a:r>
              <a:rPr lang="nl-NL" sz="2600" dirty="0"/>
              <a:t>Met de pillen </a:t>
            </a:r>
            <a:r>
              <a:rPr lang="nl-NL" sz="2600" dirty="0" err="1"/>
              <a:t>sildenafil</a:t>
            </a:r>
            <a:r>
              <a:rPr lang="nl-NL" sz="2600" dirty="0"/>
              <a:t> (</a:t>
            </a:r>
            <a:r>
              <a:rPr lang="nl-NL" sz="2600" dirty="0" err="1"/>
              <a:t>viagra</a:t>
            </a:r>
            <a:r>
              <a:rPr lang="nl-NL" sz="2600" dirty="0"/>
              <a:t>) , </a:t>
            </a:r>
            <a:r>
              <a:rPr lang="nl-NL" sz="2600" dirty="0" err="1"/>
              <a:t>vardenafil</a:t>
            </a:r>
            <a:r>
              <a:rPr lang="nl-NL" sz="2600" dirty="0"/>
              <a:t> en </a:t>
            </a:r>
            <a:r>
              <a:rPr lang="nl-NL" sz="2600" dirty="0" err="1"/>
              <a:t>tadalafil</a:t>
            </a:r>
            <a:r>
              <a:rPr lang="nl-NL" sz="2600" dirty="0"/>
              <a:t> is de meeste ervaring. Deze middelen hebben niet direct invloed op de libido (= zin in seks). Opwinding is nodig voor een erectie.</a:t>
            </a:r>
          </a:p>
          <a:p>
            <a:pPr marL="0" indent="0">
              <a:buNone/>
            </a:pPr>
            <a:endParaRPr lang="nl-NL" sz="1700" dirty="0"/>
          </a:p>
        </p:txBody>
      </p:sp>
      <p:pic>
        <p:nvPicPr>
          <p:cNvPr id="7" name="Afbeelding 6">
            <a:extLst>
              <a:ext uri="{FF2B5EF4-FFF2-40B4-BE49-F238E27FC236}">
                <a16:creationId xmlns:a16="http://schemas.microsoft.com/office/drawing/2014/main" id="{CDC9FB86-8C3C-4A8D-A466-48AEAE9AC3D4}"/>
              </a:ext>
            </a:extLst>
          </p:cNvPr>
          <p:cNvPicPr>
            <a:picLocks noChangeAspect="1"/>
          </p:cNvPicPr>
          <p:nvPr/>
        </p:nvPicPr>
        <p:blipFill>
          <a:blip r:embed="rId4"/>
          <a:stretch>
            <a:fillRect/>
          </a:stretch>
        </p:blipFill>
        <p:spPr>
          <a:xfrm>
            <a:off x="8020000" y="3505200"/>
            <a:ext cx="3428663" cy="2571497"/>
          </a:xfrm>
          <a:prstGeom prst="rect">
            <a:avLst/>
          </a:prstGeom>
        </p:spPr>
      </p:pic>
      <p:sp>
        <p:nvSpPr>
          <p:cNvPr id="57" name="Isosceles Triangle 5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92C38194-12E7-438C-A397-0AA9B31C2FAE}"/>
              </a:ext>
            </a:extLst>
          </p:cNvPr>
          <p:cNvPicPr>
            <a:picLocks noChangeAspect="1"/>
          </p:cNvPicPr>
          <p:nvPr/>
        </p:nvPicPr>
        <p:blipFill>
          <a:blip r:embed="rId5"/>
          <a:stretch>
            <a:fillRect/>
          </a:stretch>
        </p:blipFill>
        <p:spPr>
          <a:xfrm>
            <a:off x="7840321" y="623976"/>
            <a:ext cx="3428663" cy="2571498"/>
          </a:xfrm>
          <a:prstGeom prst="rect">
            <a:avLst/>
          </a:prstGeom>
        </p:spPr>
      </p:pic>
    </p:spTree>
    <p:extLst>
      <p:ext uri="{BB962C8B-B14F-4D97-AF65-F5344CB8AC3E}">
        <p14:creationId xmlns:p14="http://schemas.microsoft.com/office/powerpoint/2010/main" val="332539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31C72-A42B-4626-A27C-D7CD2EE93A85}"/>
              </a:ext>
            </a:extLst>
          </p:cNvPr>
          <p:cNvSpPr>
            <a:spLocks noGrp="1"/>
          </p:cNvSpPr>
          <p:nvPr>
            <p:ph type="title"/>
          </p:nvPr>
        </p:nvSpPr>
        <p:spPr/>
        <p:txBody>
          <a:bodyPr>
            <a:normAutofit/>
          </a:bodyPr>
          <a:lstStyle/>
          <a:p>
            <a:r>
              <a:rPr lang="nl-NL" sz="3600" b="1" dirty="0">
                <a:solidFill>
                  <a:srgbClr val="0070C0"/>
                </a:solidFill>
              </a:rPr>
              <a:t>Impotentie en verlaagd libido (extra info)</a:t>
            </a:r>
          </a:p>
        </p:txBody>
      </p:sp>
      <p:sp>
        <p:nvSpPr>
          <p:cNvPr id="3" name="Tijdelijke aanduiding voor inhoud 2">
            <a:extLst>
              <a:ext uri="{FF2B5EF4-FFF2-40B4-BE49-F238E27FC236}">
                <a16:creationId xmlns:a16="http://schemas.microsoft.com/office/drawing/2014/main" id="{A8A89B27-156F-4790-ACA5-B51500A24163}"/>
              </a:ext>
            </a:extLst>
          </p:cNvPr>
          <p:cNvSpPr>
            <a:spLocks noGrp="1"/>
          </p:cNvSpPr>
          <p:nvPr>
            <p:ph idx="1"/>
          </p:nvPr>
        </p:nvSpPr>
        <p:spPr/>
        <p:txBody>
          <a:bodyPr>
            <a:normAutofit lnSpcReduction="10000"/>
          </a:bodyPr>
          <a:lstStyle/>
          <a:p>
            <a:pPr marL="0" indent="0">
              <a:buNone/>
            </a:pPr>
            <a:r>
              <a:rPr lang="nl-NL" dirty="0"/>
              <a:t>Impotentie betekent letterlijk de onmacht of het onvermogen om tot gemeenschap te komen. Tegenwoordig gebruiken seksuologen deze term echter niet meer, omdat hij een beetje manonvriendelijk is. Hij tast het manbeeld te veel aan.</a:t>
            </a:r>
          </a:p>
          <a:p>
            <a:pPr marL="0" indent="0">
              <a:buNone/>
            </a:pPr>
            <a:endParaRPr lang="nl-NL" dirty="0"/>
          </a:p>
          <a:p>
            <a:pPr marL="0" indent="0">
              <a:buNone/>
            </a:pPr>
            <a:r>
              <a:rPr lang="nl-NL" dirty="0"/>
              <a:t>Verlaagd libido: Patiënt heeft geen zin om te vrijen, maar alles werkt wel normaal</a:t>
            </a:r>
          </a:p>
          <a:p>
            <a:pPr marL="0" indent="0">
              <a:buNone/>
            </a:pPr>
            <a:endParaRPr lang="nl-NL" dirty="0"/>
          </a:p>
          <a:p>
            <a:endParaRPr lang="nl-NL" dirty="0"/>
          </a:p>
          <a:p>
            <a:r>
              <a:rPr lang="nl-NL" sz="1400" dirty="0"/>
              <a:t>https://www.gezondheidsnet.nl/erectieproblemen/wat-is-het-verschil-tussen-een-erectiestoornis-en-impotentie</a:t>
            </a:r>
          </a:p>
          <a:p>
            <a:endParaRPr lang="nl-NL" dirty="0"/>
          </a:p>
        </p:txBody>
      </p:sp>
    </p:spTree>
    <p:extLst>
      <p:ext uri="{BB962C8B-B14F-4D97-AF65-F5344CB8AC3E}">
        <p14:creationId xmlns:p14="http://schemas.microsoft.com/office/powerpoint/2010/main" val="203065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ijdelijke aanduiding voor inhoud 2">
            <a:extLst>
              <a:ext uri="{FF2B5EF4-FFF2-40B4-BE49-F238E27FC236}">
                <a16:creationId xmlns:a16="http://schemas.microsoft.com/office/drawing/2014/main" id="{510EF2D9-4B7A-4CF8-AAE7-D9651A233B4C}"/>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b="1" kern="1200" dirty="0">
                <a:solidFill>
                  <a:srgbClr val="080808"/>
                </a:solidFill>
                <a:latin typeface="+mn-lt"/>
                <a:ea typeface="+mn-ea"/>
                <a:cs typeface="+mn-cs"/>
                <a:hlinkClick r:id="rId2"/>
              </a:rPr>
              <a:t>https://penis.linktotaal.nl/</a:t>
            </a:r>
            <a:endParaRPr lang="en-US" sz="2000" b="1" kern="1200" dirty="0">
              <a:solidFill>
                <a:srgbClr val="080808"/>
              </a:solidFill>
              <a:latin typeface="+mn-lt"/>
              <a:ea typeface="+mn-ea"/>
              <a:cs typeface="+mn-cs"/>
            </a:endParaRPr>
          </a:p>
        </p:txBody>
      </p:sp>
      <p:sp>
        <p:nvSpPr>
          <p:cNvPr id="2" name="Titel 1">
            <a:extLst>
              <a:ext uri="{FF2B5EF4-FFF2-40B4-BE49-F238E27FC236}">
                <a16:creationId xmlns:a16="http://schemas.microsoft.com/office/drawing/2014/main" id="{105F25CD-B1DF-4CA7-AA7F-AB609C9A667F}"/>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070C0"/>
                </a:solidFill>
                <a:latin typeface="+mn-lt"/>
                <a:ea typeface="+mj-ea"/>
                <a:cs typeface="+mj-cs"/>
              </a:rPr>
              <a:t>Link </a:t>
            </a:r>
            <a:r>
              <a:rPr lang="en-US" sz="3600" kern="1200" dirty="0" err="1">
                <a:solidFill>
                  <a:srgbClr val="0070C0"/>
                </a:solidFill>
                <a:latin typeface="+mn-lt"/>
                <a:ea typeface="+mj-ea"/>
                <a:cs typeface="+mj-cs"/>
              </a:rPr>
              <a:t>voor</a:t>
            </a:r>
            <a:r>
              <a:rPr lang="en-US" sz="3600" kern="1200" dirty="0">
                <a:solidFill>
                  <a:srgbClr val="0070C0"/>
                </a:solidFill>
                <a:latin typeface="+mn-lt"/>
                <a:ea typeface="+mj-ea"/>
                <a:cs typeface="+mj-cs"/>
              </a:rPr>
              <a:t> </a:t>
            </a:r>
            <a:r>
              <a:rPr lang="en-US" sz="3600" kern="1200" dirty="0" err="1">
                <a:solidFill>
                  <a:srgbClr val="0070C0"/>
                </a:solidFill>
                <a:latin typeface="+mn-lt"/>
                <a:ea typeface="+mj-ea"/>
                <a:cs typeface="+mj-cs"/>
              </a:rPr>
              <a:t>meer</a:t>
            </a:r>
            <a:r>
              <a:rPr lang="en-US" sz="3600" kern="1200" dirty="0">
                <a:solidFill>
                  <a:srgbClr val="0070C0"/>
                </a:solidFill>
                <a:latin typeface="+mn-lt"/>
                <a:ea typeface="+mj-ea"/>
                <a:cs typeface="+mj-cs"/>
              </a:rPr>
              <a:t> </a:t>
            </a:r>
            <a:r>
              <a:rPr lang="en-US" sz="3600" kern="1200" dirty="0" err="1">
                <a:solidFill>
                  <a:srgbClr val="0070C0"/>
                </a:solidFill>
                <a:latin typeface="+mn-lt"/>
                <a:ea typeface="+mj-ea"/>
                <a:cs typeface="+mj-cs"/>
              </a:rPr>
              <a:t>informatie</a:t>
            </a:r>
            <a:endParaRPr lang="en-US" sz="3600" kern="1200" dirty="0">
              <a:solidFill>
                <a:srgbClr val="0070C0"/>
              </a:solidFill>
              <a:latin typeface="+mn-lt"/>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316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8.6.1 Nierkanker </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7" y="1391478"/>
            <a:ext cx="5741430" cy="5375082"/>
          </a:xfrm>
        </p:spPr>
        <p:txBody>
          <a:bodyPr>
            <a:normAutofit/>
          </a:bodyPr>
          <a:lstStyle/>
          <a:p>
            <a:pPr marL="0" indent="0">
              <a:buNone/>
            </a:pPr>
            <a:r>
              <a:rPr lang="nl-NL" sz="2400" b="1" dirty="0"/>
              <a:t>Nierkanker:</a:t>
            </a:r>
            <a:r>
              <a:rPr lang="nl-NL" sz="2400" dirty="0"/>
              <a:t> Komt vaker bij mannen en rokers voor</a:t>
            </a:r>
          </a:p>
          <a:p>
            <a:pPr marL="0" indent="0">
              <a:buNone/>
            </a:pPr>
            <a:endParaRPr lang="nl-NL" sz="2400" b="1" dirty="0"/>
          </a:p>
          <a:p>
            <a:pPr marL="0" indent="0">
              <a:buNone/>
            </a:pPr>
            <a:r>
              <a:rPr lang="nl-NL" sz="2400" b="1" dirty="0"/>
              <a:t>Symptomen</a:t>
            </a:r>
            <a:r>
              <a:rPr lang="nl-NL" sz="2400" dirty="0"/>
              <a:t> : bloed in urine, soms zwelling flank</a:t>
            </a:r>
          </a:p>
          <a:p>
            <a:pPr marL="0" indent="0">
              <a:buNone/>
            </a:pPr>
            <a:endParaRPr lang="nl-NL" sz="2400" dirty="0"/>
          </a:p>
          <a:p>
            <a:pPr marL="0" indent="0">
              <a:buNone/>
            </a:pPr>
            <a:r>
              <a:rPr lang="nl-NL" sz="2400" b="1" dirty="0"/>
              <a:t>Onderzoeken: </a:t>
            </a:r>
            <a:r>
              <a:rPr lang="nl-NL" sz="2400" dirty="0"/>
              <a:t>Echografie, CT- scan</a:t>
            </a:r>
          </a:p>
          <a:p>
            <a:pPr marL="0" indent="0">
              <a:buNone/>
            </a:pPr>
            <a:endParaRPr lang="nl-NL" sz="2400" dirty="0"/>
          </a:p>
          <a:p>
            <a:pPr marL="0" indent="0">
              <a:buNone/>
            </a:pPr>
            <a:r>
              <a:rPr lang="nl-NL" sz="2400" b="1" dirty="0"/>
              <a:t>Behandeling: </a:t>
            </a:r>
            <a:r>
              <a:rPr lang="nl-NL" sz="2400" dirty="0"/>
              <a:t>Gehele nier </a:t>
            </a:r>
            <a:r>
              <a:rPr lang="nl-NL" sz="2400" dirty="0" err="1"/>
              <a:t>verwijderderen</a:t>
            </a:r>
            <a:r>
              <a:rPr lang="nl-NL" sz="2400" dirty="0"/>
              <a:t>, de bijnieren en nabije lymfeklieren</a:t>
            </a:r>
          </a:p>
          <a:p>
            <a:pPr marL="0" indent="0">
              <a:buNone/>
            </a:pPr>
            <a:endParaRPr lang="nl-NL" sz="2400" dirty="0"/>
          </a:p>
          <a:p>
            <a:pPr marL="0" indent="0">
              <a:buNone/>
            </a:pPr>
            <a:r>
              <a:rPr lang="nl-NL" sz="2400" b="1" dirty="0"/>
              <a:t>Prognose:</a:t>
            </a:r>
            <a:r>
              <a:rPr lang="nl-NL" sz="2400" dirty="0"/>
              <a:t> slecht</a:t>
            </a:r>
          </a:p>
          <a:p>
            <a:pPr marL="0" indent="0">
              <a:buNone/>
            </a:pPr>
            <a:endParaRPr lang="nl-NL" sz="1900" dirty="0"/>
          </a:p>
          <a:p>
            <a:pPr marL="0" indent="0">
              <a:buNone/>
            </a:pPr>
            <a:endParaRPr lang="nl-NL" sz="1900" dirty="0"/>
          </a:p>
          <a:p>
            <a:pPr marL="0" indent="0">
              <a:buNone/>
            </a:pPr>
            <a:endParaRPr lang="nl-NL" sz="1900" dirty="0"/>
          </a:p>
          <a:p>
            <a:pPr marL="0" indent="0">
              <a:buNone/>
            </a:pPr>
            <a:endParaRPr lang="nl-NL" sz="1900" dirty="0"/>
          </a:p>
        </p:txBody>
      </p:sp>
      <p:pic>
        <p:nvPicPr>
          <p:cNvPr id="6" name="Afbeelding 5">
            <a:extLst>
              <a:ext uri="{FF2B5EF4-FFF2-40B4-BE49-F238E27FC236}">
                <a16:creationId xmlns:a16="http://schemas.microsoft.com/office/drawing/2014/main" id="{AD2FFDC6-2E29-4FCF-8D4D-2FBA6AF64A8F}"/>
              </a:ext>
            </a:extLst>
          </p:cNvPr>
          <p:cNvPicPr>
            <a:picLocks noChangeAspect="1"/>
          </p:cNvPicPr>
          <p:nvPr/>
        </p:nvPicPr>
        <p:blipFill>
          <a:blip r:embed="rId2"/>
          <a:stretch>
            <a:fillRect/>
          </a:stretch>
        </p:blipFill>
        <p:spPr>
          <a:xfrm>
            <a:off x="7173046" y="727278"/>
            <a:ext cx="3418091" cy="2783597"/>
          </a:xfrm>
          <a:prstGeom prst="rect">
            <a:avLst/>
          </a:prstGeom>
        </p:spPr>
      </p:pic>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41E5E95F-C50E-4135-9267-4E166A7F96B3}"/>
              </a:ext>
            </a:extLst>
          </p:cNvPr>
          <p:cNvPicPr>
            <a:picLocks noChangeAspect="1"/>
          </p:cNvPicPr>
          <p:nvPr/>
        </p:nvPicPr>
        <p:blipFill>
          <a:blip r:embed="rId3"/>
          <a:stretch>
            <a:fillRect/>
          </a:stretch>
        </p:blipFill>
        <p:spPr>
          <a:xfrm>
            <a:off x="7074727" y="3824899"/>
            <a:ext cx="4154637" cy="2305823"/>
          </a:xfrm>
          <a:prstGeom prst="rect">
            <a:avLst/>
          </a:prstGeom>
        </p:spPr>
      </p:pic>
    </p:spTree>
    <p:extLst>
      <p:ext uri="{BB962C8B-B14F-4D97-AF65-F5344CB8AC3E}">
        <p14:creationId xmlns:p14="http://schemas.microsoft.com/office/powerpoint/2010/main" val="218894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136416" cy="1135737"/>
          </a:xfrm>
        </p:spPr>
        <p:txBody>
          <a:bodyPr>
            <a:normAutofit/>
          </a:bodyPr>
          <a:lstStyle/>
          <a:p>
            <a:r>
              <a:rPr lang="nl-NL" sz="3600" b="1" dirty="0">
                <a:solidFill>
                  <a:srgbClr val="0070C0"/>
                </a:solidFill>
                <a:latin typeface="+mn-lt"/>
              </a:rPr>
              <a:t>8.6.2 Blaaskanker</a:t>
            </a:r>
          </a:p>
        </p:txBody>
      </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8" y="1330960"/>
            <a:ext cx="5136416" cy="5364479"/>
          </a:xfrm>
        </p:spPr>
        <p:txBody>
          <a:bodyPr>
            <a:normAutofit lnSpcReduction="10000"/>
          </a:bodyPr>
          <a:lstStyle/>
          <a:p>
            <a:pPr marL="0" indent="0">
              <a:buNone/>
            </a:pPr>
            <a:r>
              <a:rPr lang="nl-NL" sz="2400" b="1" dirty="0"/>
              <a:t>Risicofactoren:</a:t>
            </a:r>
            <a:r>
              <a:rPr lang="nl-NL" sz="2400" dirty="0"/>
              <a:t> man, hoge leeftijd, erfelijke aanleg</a:t>
            </a:r>
          </a:p>
          <a:p>
            <a:pPr marL="0" indent="0">
              <a:buNone/>
            </a:pPr>
            <a:endParaRPr lang="nl-NL" sz="2400" dirty="0"/>
          </a:p>
          <a:p>
            <a:pPr marL="0" indent="0">
              <a:buNone/>
            </a:pPr>
            <a:r>
              <a:rPr lang="nl-NL" sz="2400" b="1" dirty="0"/>
              <a:t>Symptomen:</a:t>
            </a:r>
            <a:r>
              <a:rPr lang="nl-NL" sz="2400" dirty="0"/>
              <a:t> bloed in de urine, pijn bij plassen, vaak plassen, loze aandrang, soms kankercellen.</a:t>
            </a:r>
          </a:p>
          <a:p>
            <a:pPr marL="0" indent="0">
              <a:buNone/>
            </a:pPr>
            <a:endParaRPr lang="nl-NL" sz="2400" dirty="0"/>
          </a:p>
          <a:p>
            <a:pPr marL="0" indent="0">
              <a:buNone/>
            </a:pPr>
            <a:r>
              <a:rPr lang="nl-NL" sz="2400" b="1" dirty="0"/>
              <a:t>Onderzoek:</a:t>
            </a:r>
            <a:r>
              <a:rPr lang="nl-NL" sz="2400" dirty="0"/>
              <a:t> cystoscopie (biopt) evt. met operatie</a:t>
            </a:r>
          </a:p>
          <a:p>
            <a:pPr marL="0" indent="0">
              <a:buNone/>
            </a:pPr>
            <a:endParaRPr lang="nl-NL" sz="2400" dirty="0"/>
          </a:p>
          <a:p>
            <a:pPr marL="0" indent="0">
              <a:buNone/>
            </a:pPr>
            <a:r>
              <a:rPr lang="nl-NL" sz="2400" b="1" dirty="0"/>
              <a:t>Behandeling</a:t>
            </a:r>
            <a:r>
              <a:rPr lang="nl-NL" sz="2400" dirty="0"/>
              <a:t>: operatie, bestraling, chemotherapie of combinatie</a:t>
            </a:r>
          </a:p>
          <a:p>
            <a:pPr marL="0" indent="0">
              <a:buNone/>
            </a:pPr>
            <a:endParaRPr lang="nl-NL" sz="2400" dirty="0"/>
          </a:p>
          <a:p>
            <a:pPr marL="0" indent="0">
              <a:buNone/>
            </a:pPr>
            <a:r>
              <a:rPr lang="nl-NL" sz="2400" b="1" dirty="0"/>
              <a:t>Prognose:</a:t>
            </a:r>
            <a:r>
              <a:rPr lang="nl-NL" sz="2400" dirty="0"/>
              <a:t> slecht</a:t>
            </a:r>
          </a:p>
          <a:p>
            <a:pPr marL="0" indent="0">
              <a:buNone/>
            </a:pPr>
            <a:endParaRPr lang="nl-NL" sz="1900" dirty="0"/>
          </a:p>
          <a:p>
            <a:pPr marL="0" indent="0">
              <a:buNone/>
            </a:pPr>
            <a:endParaRPr lang="nl-NL" sz="1900" dirty="0"/>
          </a:p>
          <a:p>
            <a:pPr marL="0" indent="0">
              <a:buNone/>
            </a:pPr>
            <a:endParaRPr lang="nl-NL" sz="1900" dirty="0"/>
          </a:p>
          <a:p>
            <a:pPr marL="0" indent="0">
              <a:buNone/>
            </a:pPr>
            <a:endParaRPr lang="nl-NL" sz="1900" dirty="0"/>
          </a:p>
        </p:txBody>
      </p:sp>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840E855-517E-437D-993E-6EBC2EBB2502}"/>
              </a:ext>
            </a:extLst>
          </p:cNvPr>
          <p:cNvPicPr>
            <a:picLocks noChangeAspect="1"/>
          </p:cNvPicPr>
          <p:nvPr/>
        </p:nvPicPr>
        <p:blipFill rotWithShape="1">
          <a:blip r:embed="rId2"/>
          <a:srcRect l="20879" r="16121" b="-2"/>
          <a:stretch/>
        </p:blipFill>
        <p:spPr>
          <a:xfrm>
            <a:off x="6635314" y="1251861"/>
            <a:ext cx="3805308" cy="4515103"/>
          </a:xfrm>
          <a:prstGeom prst="rect">
            <a:avLst/>
          </a:prstGeom>
        </p:spPr>
      </p:pic>
      <p:grpSp>
        <p:nvGrpSpPr>
          <p:cNvPr id="44" name="Group 4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5" name="Rectangle 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088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8.7 Blaasdisfunctie</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7" y="1240403"/>
            <a:ext cx="6067433" cy="5378674"/>
          </a:xfrm>
        </p:spPr>
        <p:txBody>
          <a:bodyPr>
            <a:normAutofit lnSpcReduction="10000"/>
          </a:bodyPr>
          <a:lstStyle/>
          <a:p>
            <a:pPr marL="0" indent="0">
              <a:buNone/>
            </a:pPr>
            <a:r>
              <a:rPr lang="nl-NL" sz="2400" b="1" dirty="0"/>
              <a:t>Omschrijving: </a:t>
            </a:r>
            <a:r>
              <a:rPr lang="nl-NL" sz="2400" dirty="0"/>
              <a:t>Met het toenemen van de leeftijd functioneert de blaas minder goed. De blaas kan bijvoorbeeld minder urine bevatten, trekt minder goed samen of is juist prikkelbaar</a:t>
            </a:r>
          </a:p>
          <a:p>
            <a:pPr marL="0" indent="0">
              <a:buNone/>
            </a:pPr>
            <a:endParaRPr lang="nl-NL" sz="2400" dirty="0"/>
          </a:p>
          <a:p>
            <a:pPr marL="0" indent="0">
              <a:buNone/>
            </a:pPr>
            <a:r>
              <a:rPr lang="nl-NL" sz="2400" b="1" dirty="0"/>
              <a:t>Klachten:</a:t>
            </a:r>
            <a:r>
              <a:rPr lang="nl-NL" sz="2400" dirty="0"/>
              <a:t> zwakke straal, nadruppelen, het gevoel niet uit goed uit te kunnen plassen, vaak moeten plassen, nycturie of incontinentie. Zeer pijnlijk is acute retentie: de blaas is geheel afgesloten </a:t>
            </a:r>
          </a:p>
          <a:p>
            <a:pPr marL="0" indent="0">
              <a:buNone/>
            </a:pPr>
            <a:endParaRPr lang="nl-NL" sz="2400" dirty="0"/>
          </a:p>
          <a:p>
            <a:pPr marL="0" indent="0">
              <a:buNone/>
            </a:pPr>
            <a:r>
              <a:rPr lang="nl-NL" sz="2400" b="1" dirty="0"/>
              <a:t>Oorzaak</a:t>
            </a:r>
            <a:r>
              <a:rPr lang="nl-NL" sz="2400" dirty="0"/>
              <a:t> niet altijd een goedaardige prostaatvergroting</a:t>
            </a:r>
          </a:p>
          <a:p>
            <a:pPr marL="0" indent="0">
              <a:buNone/>
            </a:pPr>
            <a:endParaRPr lang="nl-NL" sz="1900" dirty="0"/>
          </a:p>
          <a:p>
            <a:pPr marL="0" indent="0">
              <a:buNone/>
            </a:pPr>
            <a:r>
              <a:rPr lang="nl-NL" sz="1900" dirty="0">
                <a:solidFill>
                  <a:srgbClr val="FF0000"/>
                </a:solidFill>
              </a:rPr>
              <a:t>https://www.thuisarts.nl/plasklachten-bij-mannen</a:t>
            </a:r>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FC292698-9588-4C86-913D-0E68924B0305}"/>
              </a:ext>
            </a:extLst>
          </p:cNvPr>
          <p:cNvPicPr>
            <a:picLocks noChangeAspect="1"/>
          </p:cNvPicPr>
          <p:nvPr/>
        </p:nvPicPr>
        <p:blipFill>
          <a:blip r:embed="rId2"/>
          <a:stretch>
            <a:fillRect/>
          </a:stretch>
        </p:blipFill>
        <p:spPr>
          <a:xfrm>
            <a:off x="7547292" y="574020"/>
            <a:ext cx="3282385" cy="2323486"/>
          </a:xfrm>
          <a:prstGeom prst="rect">
            <a:avLst/>
          </a:prstGeom>
        </p:spPr>
      </p:pic>
      <p:pic>
        <p:nvPicPr>
          <p:cNvPr id="7" name="Afbeelding 6">
            <a:extLst>
              <a:ext uri="{FF2B5EF4-FFF2-40B4-BE49-F238E27FC236}">
                <a16:creationId xmlns:a16="http://schemas.microsoft.com/office/drawing/2014/main" id="{740E6AB8-68C4-4B5A-AFB6-249B7357BFB0}"/>
              </a:ext>
            </a:extLst>
          </p:cNvPr>
          <p:cNvPicPr>
            <a:picLocks noChangeAspect="1"/>
          </p:cNvPicPr>
          <p:nvPr/>
        </p:nvPicPr>
        <p:blipFill>
          <a:blip r:embed="rId3"/>
          <a:stretch>
            <a:fillRect/>
          </a:stretch>
        </p:blipFill>
        <p:spPr>
          <a:xfrm>
            <a:off x="7729703" y="3471526"/>
            <a:ext cx="3205990" cy="2521708"/>
          </a:xfrm>
          <a:prstGeom prst="rect">
            <a:avLst/>
          </a:prstGeom>
        </p:spPr>
      </p:pic>
    </p:spTree>
    <p:extLst>
      <p:ext uri="{BB962C8B-B14F-4D97-AF65-F5344CB8AC3E}">
        <p14:creationId xmlns:p14="http://schemas.microsoft.com/office/powerpoint/2010/main" val="274773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8.8 Prostaatcarcinoom</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723534" y="1300480"/>
            <a:ext cx="5452532" cy="5521913"/>
          </a:xfrm>
        </p:spPr>
        <p:txBody>
          <a:bodyPr>
            <a:normAutofit/>
          </a:bodyPr>
          <a:lstStyle/>
          <a:p>
            <a:pPr marL="0" indent="0">
              <a:buNone/>
            </a:pPr>
            <a:r>
              <a:rPr lang="nl-NL" sz="2400" b="1" dirty="0"/>
              <a:t>Symptomen:</a:t>
            </a:r>
            <a:r>
              <a:rPr lang="nl-NL" sz="2400" dirty="0"/>
              <a:t>  laat klachten, prostaatkanker zit ver van de plasbuis. </a:t>
            </a:r>
          </a:p>
          <a:p>
            <a:pPr marL="0" indent="0">
              <a:buNone/>
            </a:pPr>
            <a:r>
              <a:rPr lang="nl-NL" sz="2400" dirty="0"/>
              <a:t>In laat stadium: pijn in de botten (rug) als gevolg van uitzaaiingen. </a:t>
            </a:r>
          </a:p>
          <a:p>
            <a:pPr marL="0" indent="0">
              <a:buNone/>
            </a:pPr>
            <a:endParaRPr lang="nl-NL" sz="2400" b="1" dirty="0"/>
          </a:p>
          <a:p>
            <a:pPr marL="0" indent="0">
              <a:buNone/>
            </a:pPr>
            <a:r>
              <a:rPr lang="nl-NL" sz="2400" b="1" dirty="0"/>
              <a:t>Prognose: </a:t>
            </a:r>
            <a:r>
              <a:rPr lang="nl-NL" sz="2400" dirty="0"/>
              <a:t>bij oude mannen goed en jonge mannen slecht.</a:t>
            </a:r>
          </a:p>
          <a:p>
            <a:pPr marL="0" indent="0">
              <a:buNone/>
            </a:pPr>
            <a:endParaRPr lang="nl-NL" sz="1900" b="1" dirty="0"/>
          </a:p>
          <a:p>
            <a:pPr marL="0" indent="0">
              <a:buNone/>
            </a:pPr>
            <a:r>
              <a:rPr lang="nl-NL" sz="2400" b="1" dirty="0"/>
              <a:t>Behandeling:</a:t>
            </a:r>
            <a:r>
              <a:rPr lang="nl-NL" sz="2400" dirty="0"/>
              <a:t> bij oude mannen niet nodig</a:t>
            </a:r>
          </a:p>
          <a:p>
            <a:pPr marL="0" indent="0">
              <a:buNone/>
            </a:pPr>
            <a:endParaRPr lang="nl-NL" sz="2400" dirty="0"/>
          </a:p>
          <a:p>
            <a:pPr marL="0" indent="0">
              <a:buNone/>
            </a:pPr>
            <a:r>
              <a:rPr lang="nl-NL" sz="2400" b="1" dirty="0"/>
              <a:t>Onderzoek</a:t>
            </a:r>
            <a:r>
              <a:rPr lang="nl-NL" sz="2400" dirty="0"/>
              <a:t>:  PSA in het bloed, rectaal toucher, echografie endeldarm</a:t>
            </a:r>
          </a:p>
          <a:p>
            <a:pPr marL="0" indent="0">
              <a:buNone/>
            </a:pPr>
            <a:endParaRPr lang="nl-NL" sz="1900" dirty="0"/>
          </a:p>
          <a:p>
            <a:pPr marL="0" indent="0">
              <a:buNone/>
            </a:pPr>
            <a:endParaRPr lang="nl-NL" sz="1900" dirty="0"/>
          </a:p>
          <a:p>
            <a:pPr marL="0" indent="0">
              <a:buNone/>
            </a:pPr>
            <a:endParaRPr lang="nl-NL" sz="1900" dirty="0"/>
          </a:p>
          <a:p>
            <a:pPr marL="0" indent="0">
              <a:buNone/>
            </a:pPr>
            <a:endParaRPr lang="nl-NL" sz="1900" dirty="0"/>
          </a:p>
          <a:p>
            <a:pPr marL="0" indent="0">
              <a:buNone/>
            </a:pPr>
            <a:endParaRPr lang="nl-NL" sz="1900"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DB4CA49-EACA-472D-A063-F66E10BFBA4E}"/>
              </a:ext>
            </a:extLst>
          </p:cNvPr>
          <p:cNvPicPr>
            <a:picLocks noChangeAspect="1"/>
          </p:cNvPicPr>
          <p:nvPr/>
        </p:nvPicPr>
        <p:blipFill>
          <a:blip r:embed="rId2"/>
          <a:stretch>
            <a:fillRect/>
          </a:stretch>
        </p:blipFill>
        <p:spPr>
          <a:xfrm>
            <a:off x="7053214" y="1300480"/>
            <a:ext cx="4275185" cy="4139804"/>
          </a:xfrm>
          <a:prstGeom prst="rect">
            <a:avLst/>
          </a:prstGeom>
        </p:spPr>
      </p:pic>
    </p:spTree>
    <p:extLst>
      <p:ext uri="{BB962C8B-B14F-4D97-AF65-F5344CB8AC3E}">
        <p14:creationId xmlns:p14="http://schemas.microsoft.com/office/powerpoint/2010/main" val="71249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5452533" cy="1135737"/>
          </a:xfrm>
        </p:spPr>
        <p:txBody>
          <a:bodyPr>
            <a:normAutofit/>
          </a:bodyPr>
          <a:lstStyle/>
          <a:p>
            <a:r>
              <a:rPr lang="nl-NL" sz="3600" b="1" dirty="0">
                <a:solidFill>
                  <a:srgbClr val="0070C0"/>
                </a:solidFill>
                <a:latin typeface="+mn-lt"/>
              </a:rPr>
              <a:t>8.8 Prostaatcarcinoom</a:t>
            </a:r>
          </a:p>
        </p:txBody>
      </p:sp>
      <p:grpSp>
        <p:nvGrpSpPr>
          <p:cNvPr id="27" name="Group 2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8" name="Isosceles Triangle 2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723534" y="1457471"/>
            <a:ext cx="5452532" cy="5364922"/>
          </a:xfrm>
        </p:spPr>
        <p:txBody>
          <a:bodyPr>
            <a:normAutofit/>
          </a:bodyPr>
          <a:lstStyle/>
          <a:p>
            <a:pPr marL="0" indent="0">
              <a:buNone/>
            </a:pPr>
            <a:r>
              <a:rPr lang="nl-NL" sz="2400" b="1" dirty="0"/>
              <a:t>Behandeling:  </a:t>
            </a:r>
            <a:r>
              <a:rPr lang="nl-NL" sz="2400" dirty="0"/>
              <a:t>Afhankelijk van de leeftijd en conditie; mogelijkheden: </a:t>
            </a:r>
          </a:p>
          <a:p>
            <a:r>
              <a:rPr lang="nl-NL" sz="2400" dirty="0"/>
              <a:t>geen behandeling, </a:t>
            </a:r>
          </a:p>
          <a:p>
            <a:r>
              <a:rPr lang="nl-NL" sz="2400" dirty="0"/>
              <a:t>operatie, </a:t>
            </a:r>
          </a:p>
          <a:p>
            <a:r>
              <a:rPr lang="nl-NL" sz="2400" dirty="0"/>
              <a:t>bestraling, </a:t>
            </a:r>
          </a:p>
          <a:p>
            <a:r>
              <a:rPr lang="nl-NL" sz="2400" dirty="0"/>
              <a:t>hormoontherapie, </a:t>
            </a:r>
          </a:p>
          <a:p>
            <a:r>
              <a:rPr lang="nl-NL" sz="2400" dirty="0"/>
              <a:t>chemotherapie.</a:t>
            </a:r>
          </a:p>
          <a:p>
            <a:pPr marL="0" indent="0">
              <a:buNone/>
            </a:pPr>
            <a:endParaRPr lang="nl-NL" sz="2400" dirty="0"/>
          </a:p>
          <a:p>
            <a:pPr marL="0" indent="0">
              <a:buNone/>
            </a:pPr>
            <a:r>
              <a:rPr lang="nl-NL" sz="2400" b="1" dirty="0"/>
              <a:t>Operatie: Prostaat verwijderen</a:t>
            </a:r>
          </a:p>
          <a:p>
            <a:pPr marL="0" indent="0">
              <a:buNone/>
            </a:pPr>
            <a:r>
              <a:rPr lang="nl-NL" sz="2400" dirty="0"/>
              <a:t>Kans op complicaties: tijdelijk of blijvend een stoornis in de zaadlozing, erectiestoornis of incontinentie optreden.</a:t>
            </a:r>
          </a:p>
          <a:p>
            <a:pPr marL="0" indent="0">
              <a:buNone/>
            </a:pPr>
            <a:endParaRPr lang="nl-NL" sz="1900" dirty="0"/>
          </a:p>
          <a:p>
            <a:pPr marL="0" indent="0">
              <a:buNone/>
            </a:pPr>
            <a:endParaRPr lang="nl-NL" sz="1900" dirty="0"/>
          </a:p>
          <a:p>
            <a:pPr marL="0" indent="0">
              <a:buNone/>
            </a:pPr>
            <a:endParaRPr lang="nl-NL" sz="1900" dirty="0"/>
          </a:p>
          <a:p>
            <a:pPr marL="0" indent="0">
              <a:buNone/>
            </a:pPr>
            <a:endParaRPr lang="nl-NL" sz="1900"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BEDE90A7-57C7-4F56-8592-987E4B3C21FD}"/>
              </a:ext>
            </a:extLst>
          </p:cNvPr>
          <p:cNvPicPr>
            <a:picLocks noChangeAspect="1"/>
          </p:cNvPicPr>
          <p:nvPr/>
        </p:nvPicPr>
        <p:blipFill>
          <a:blip r:embed="rId2"/>
          <a:stretch>
            <a:fillRect/>
          </a:stretch>
        </p:blipFill>
        <p:spPr>
          <a:xfrm>
            <a:off x="6469238" y="1708847"/>
            <a:ext cx="5273041" cy="3901440"/>
          </a:xfrm>
          <a:prstGeom prst="rect">
            <a:avLst/>
          </a:prstGeom>
        </p:spPr>
      </p:pic>
    </p:spTree>
    <p:extLst>
      <p:ext uri="{BB962C8B-B14F-4D97-AF65-F5344CB8AC3E}">
        <p14:creationId xmlns:p14="http://schemas.microsoft.com/office/powerpoint/2010/main" val="165887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BB809-801F-4716-84B4-EFEFA5F8CBEA}"/>
              </a:ext>
            </a:extLst>
          </p:cNvPr>
          <p:cNvSpPr>
            <a:spLocks noGrp="1"/>
          </p:cNvSpPr>
          <p:nvPr>
            <p:ph type="title"/>
          </p:nvPr>
        </p:nvSpPr>
        <p:spPr/>
        <p:txBody>
          <a:bodyPr>
            <a:normAutofit/>
          </a:bodyPr>
          <a:lstStyle/>
          <a:p>
            <a:r>
              <a:rPr lang="nl-NL" sz="3600" b="1" dirty="0">
                <a:solidFill>
                  <a:srgbClr val="0070C0"/>
                </a:solidFill>
                <a:latin typeface="+mn-lt"/>
              </a:rPr>
              <a:t>Prostaatcarcinoom</a:t>
            </a:r>
          </a:p>
        </p:txBody>
      </p:sp>
      <p:pic>
        <p:nvPicPr>
          <p:cNvPr id="4" name="Tijdelijke aanduiding voor inhoud 3">
            <a:extLst>
              <a:ext uri="{FF2B5EF4-FFF2-40B4-BE49-F238E27FC236}">
                <a16:creationId xmlns:a16="http://schemas.microsoft.com/office/drawing/2014/main" id="{BE4455F4-4DAF-42F0-992B-33FA7FEE53DF}"/>
              </a:ext>
            </a:extLst>
          </p:cNvPr>
          <p:cNvPicPr>
            <a:picLocks noGrp="1" noChangeAspect="1"/>
          </p:cNvPicPr>
          <p:nvPr>
            <p:ph idx="1"/>
          </p:nvPr>
        </p:nvPicPr>
        <p:blipFill>
          <a:blip r:embed="rId2"/>
          <a:stretch>
            <a:fillRect/>
          </a:stretch>
        </p:blipFill>
        <p:spPr>
          <a:xfrm>
            <a:off x="1809386" y="1374744"/>
            <a:ext cx="8573228" cy="5118131"/>
          </a:xfrm>
          <a:prstGeom prst="rect">
            <a:avLst/>
          </a:prstGeom>
        </p:spPr>
      </p:pic>
    </p:spTree>
    <p:extLst>
      <p:ext uri="{BB962C8B-B14F-4D97-AF65-F5344CB8AC3E}">
        <p14:creationId xmlns:p14="http://schemas.microsoft.com/office/powerpoint/2010/main" val="147965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321734"/>
            <a:ext cx="6901193" cy="1135737"/>
          </a:xfrm>
        </p:spPr>
        <p:txBody>
          <a:bodyPr>
            <a:normAutofit/>
          </a:bodyPr>
          <a:lstStyle/>
          <a:p>
            <a:r>
              <a:rPr lang="nl-NL" sz="3300" b="1" dirty="0">
                <a:solidFill>
                  <a:srgbClr val="0070C0"/>
                </a:solidFill>
                <a:latin typeface="+mn-lt"/>
              </a:rPr>
              <a:t>Acute epididymis (bijbal ontsteking)</a:t>
            </a:r>
            <a:br>
              <a:rPr lang="nl-NL" sz="3300" b="1" dirty="0">
                <a:solidFill>
                  <a:srgbClr val="0070C0"/>
                </a:solidFill>
                <a:latin typeface="+mn-lt"/>
              </a:rPr>
            </a:br>
            <a:endParaRPr lang="nl-NL" sz="3300" b="1" dirty="0">
              <a:solidFill>
                <a:srgbClr val="0070C0"/>
              </a:solidFill>
              <a:latin typeface="+mn-lt"/>
            </a:endParaRPr>
          </a:p>
        </p:txBody>
      </p:sp>
      <p:grpSp>
        <p:nvGrpSpPr>
          <p:cNvPr id="40" name="Group 39">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41" name="Isosceles Triangle 4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19905" y="1457471"/>
            <a:ext cx="6901193" cy="4393982"/>
          </a:xfrm>
        </p:spPr>
        <p:txBody>
          <a:bodyPr>
            <a:normAutofit/>
          </a:bodyPr>
          <a:lstStyle/>
          <a:p>
            <a:pPr marL="0" indent="0">
              <a:buNone/>
            </a:pPr>
            <a:r>
              <a:rPr lang="nl-NL" sz="2400" b="1" dirty="0"/>
              <a:t>Oorzaak:</a:t>
            </a:r>
            <a:r>
              <a:rPr lang="nl-NL" sz="2400" dirty="0"/>
              <a:t> urethritis (dus een soa) of een cystitis. </a:t>
            </a:r>
          </a:p>
          <a:p>
            <a:pPr marL="0" indent="0">
              <a:buNone/>
            </a:pPr>
            <a:endParaRPr lang="nl-NL" sz="2400" dirty="0"/>
          </a:p>
          <a:p>
            <a:pPr marL="0" indent="0">
              <a:buNone/>
            </a:pPr>
            <a:r>
              <a:rPr lang="nl-NL" sz="2400" b="1" dirty="0"/>
              <a:t>symptomen</a:t>
            </a:r>
            <a:r>
              <a:rPr lang="nl-NL" sz="2400" dirty="0"/>
              <a:t>: heftige pijn in de balzak en er zit een zwelling. Het plassen kan pijnlijk zijn en er is vaak koorts. </a:t>
            </a:r>
          </a:p>
          <a:p>
            <a:pPr marL="0" indent="0">
              <a:buNone/>
            </a:pPr>
            <a:endParaRPr lang="nl-NL" sz="2400" b="1" dirty="0"/>
          </a:p>
          <a:p>
            <a:pPr marL="0" indent="0">
              <a:buNone/>
            </a:pPr>
            <a:r>
              <a:rPr lang="nl-NL" sz="2400" b="1" dirty="0"/>
              <a:t>Therapie:</a:t>
            </a:r>
            <a:r>
              <a:rPr lang="nl-NL" sz="2400" dirty="0"/>
              <a:t>  pijn balzak koelen  met ijsblokjes en antibiotica</a:t>
            </a:r>
          </a:p>
        </p:txBody>
      </p:sp>
      <p:pic>
        <p:nvPicPr>
          <p:cNvPr id="6" name="Afbeelding 5">
            <a:extLst>
              <a:ext uri="{FF2B5EF4-FFF2-40B4-BE49-F238E27FC236}">
                <a16:creationId xmlns:a16="http://schemas.microsoft.com/office/drawing/2014/main" id="{F299BE08-5FDC-44FF-AF92-2D1402C3300B}"/>
              </a:ext>
            </a:extLst>
          </p:cNvPr>
          <p:cNvPicPr>
            <a:picLocks noChangeAspect="1"/>
          </p:cNvPicPr>
          <p:nvPr/>
        </p:nvPicPr>
        <p:blipFill>
          <a:blip r:embed="rId2"/>
          <a:stretch>
            <a:fillRect/>
          </a:stretch>
        </p:blipFill>
        <p:spPr>
          <a:xfrm>
            <a:off x="8214697" y="3561188"/>
            <a:ext cx="2980419" cy="2235314"/>
          </a:xfrm>
          <a:prstGeom prst="rect">
            <a:avLst/>
          </a:prstGeom>
        </p:spPr>
      </p:pic>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25CF760-2538-4F0F-B340-4EB1B6A5EFC1}"/>
              </a:ext>
            </a:extLst>
          </p:cNvPr>
          <p:cNvPicPr>
            <a:picLocks noChangeAspect="1"/>
          </p:cNvPicPr>
          <p:nvPr/>
        </p:nvPicPr>
        <p:blipFill>
          <a:blip r:embed="rId3"/>
          <a:stretch>
            <a:fillRect/>
          </a:stretch>
        </p:blipFill>
        <p:spPr>
          <a:xfrm>
            <a:off x="7965471" y="1061498"/>
            <a:ext cx="3201809" cy="2153216"/>
          </a:xfrm>
          <a:prstGeom prst="rect">
            <a:avLst/>
          </a:prstGeom>
        </p:spPr>
      </p:pic>
    </p:spTree>
    <p:extLst>
      <p:ext uri="{BB962C8B-B14F-4D97-AF65-F5344CB8AC3E}">
        <p14:creationId xmlns:p14="http://schemas.microsoft.com/office/powerpoint/2010/main" val="384596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5BBCC11-7973-45E2-8BF1-4A2131BEB27C}"/>
              </a:ext>
            </a:extLst>
          </p:cNvPr>
          <p:cNvSpPr>
            <a:spLocks noGrp="1"/>
          </p:cNvSpPr>
          <p:nvPr>
            <p:ph type="title"/>
          </p:nvPr>
        </p:nvSpPr>
        <p:spPr>
          <a:xfrm>
            <a:off x="643467" y="840383"/>
            <a:ext cx="8445513" cy="644671"/>
          </a:xfrm>
        </p:spPr>
        <p:txBody>
          <a:bodyPr>
            <a:noAutofit/>
          </a:bodyPr>
          <a:lstStyle/>
          <a:p>
            <a:r>
              <a:rPr lang="nl-NL" sz="3600" b="1" dirty="0">
                <a:solidFill>
                  <a:srgbClr val="0070C0"/>
                </a:solidFill>
                <a:latin typeface="+mn-lt"/>
              </a:rPr>
              <a:t>Orchitis </a:t>
            </a:r>
            <a:br>
              <a:rPr lang="nl-NL" sz="3600" b="1" dirty="0">
                <a:solidFill>
                  <a:srgbClr val="0070C0"/>
                </a:solidFill>
                <a:latin typeface="+mn-lt"/>
              </a:rPr>
            </a:br>
            <a:endParaRPr lang="nl-NL" sz="3600" b="1" dirty="0">
              <a:solidFill>
                <a:srgbClr val="0070C0"/>
              </a:solidFill>
              <a:latin typeface="+mn-lt"/>
            </a:endParaRPr>
          </a:p>
        </p:txBody>
      </p:sp>
      <p:grpSp>
        <p:nvGrpSpPr>
          <p:cNvPr id="40" name="Group 39">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41" name="Isosceles Triangle 4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609B84FA-0775-4AA1-B5EB-8F384B50B7C2}"/>
              </a:ext>
            </a:extLst>
          </p:cNvPr>
          <p:cNvSpPr>
            <a:spLocks noGrp="1"/>
          </p:cNvSpPr>
          <p:nvPr>
            <p:ph idx="1"/>
          </p:nvPr>
        </p:nvSpPr>
        <p:spPr>
          <a:xfrm>
            <a:off x="643468" y="1782981"/>
            <a:ext cx="6901193" cy="4836096"/>
          </a:xfrm>
        </p:spPr>
        <p:txBody>
          <a:bodyPr>
            <a:normAutofit lnSpcReduction="10000"/>
          </a:bodyPr>
          <a:lstStyle/>
          <a:p>
            <a:pPr marL="0" indent="0">
              <a:buNone/>
            </a:pPr>
            <a:r>
              <a:rPr lang="nl-NL" sz="2400" dirty="0"/>
              <a:t>Ontsteking van de testes (zaadballen)</a:t>
            </a:r>
          </a:p>
          <a:p>
            <a:pPr marL="0" indent="0">
              <a:buNone/>
            </a:pPr>
            <a:endParaRPr lang="nl-NL" sz="2400" dirty="0"/>
          </a:p>
          <a:p>
            <a:pPr marL="0" indent="0">
              <a:buNone/>
            </a:pPr>
            <a:r>
              <a:rPr lang="nl-NL" sz="2400" b="1" dirty="0"/>
              <a:t>Oorzaken</a:t>
            </a:r>
            <a:r>
              <a:rPr lang="nl-NL" sz="2400" dirty="0"/>
              <a:t>: </a:t>
            </a:r>
            <a:r>
              <a:rPr lang="nl-NL" sz="2400" dirty="0" err="1"/>
              <a:t>SOA's</a:t>
            </a:r>
            <a:r>
              <a:rPr lang="nl-NL" sz="2400" dirty="0"/>
              <a:t> als chlamydia en gonorroe. Bij </a:t>
            </a:r>
          </a:p>
          <a:p>
            <a:pPr marL="0" indent="0">
              <a:buNone/>
            </a:pPr>
            <a:r>
              <a:rPr lang="nl-NL" sz="2400" dirty="0"/>
              <a:t>het doormaken van de bof door jongens.</a:t>
            </a:r>
          </a:p>
          <a:p>
            <a:pPr marL="0" indent="0">
              <a:buNone/>
            </a:pPr>
            <a:endParaRPr lang="nl-NL" sz="2400" dirty="0"/>
          </a:p>
          <a:p>
            <a:pPr marL="0" indent="0">
              <a:buNone/>
            </a:pPr>
            <a:r>
              <a:rPr lang="nl-NL" sz="2400" b="1" dirty="0"/>
              <a:t>Symptomen:</a:t>
            </a:r>
          </a:p>
          <a:p>
            <a:r>
              <a:rPr lang="nl-NL" sz="2400" dirty="0"/>
              <a:t>Bloed in het ejaculaat</a:t>
            </a:r>
          </a:p>
          <a:p>
            <a:r>
              <a:rPr lang="nl-NL" sz="2400" dirty="0"/>
              <a:t>Hematurie (bloed in de urine)</a:t>
            </a:r>
          </a:p>
          <a:p>
            <a:r>
              <a:rPr lang="nl-NL" sz="2400" dirty="0"/>
              <a:t>Hevige pijn</a:t>
            </a:r>
          </a:p>
          <a:p>
            <a:r>
              <a:rPr lang="nl-NL" sz="2400" dirty="0"/>
              <a:t>Zichtbare zwelling van (een van de) testikels en lymfeknopen aan de ontstoken zijde.</a:t>
            </a:r>
          </a:p>
        </p:txBody>
      </p:sp>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D8932C38-549B-4F79-B493-087CBF8C35E5}"/>
              </a:ext>
            </a:extLst>
          </p:cNvPr>
          <p:cNvPicPr>
            <a:picLocks noChangeAspect="1"/>
          </p:cNvPicPr>
          <p:nvPr/>
        </p:nvPicPr>
        <p:blipFill>
          <a:blip r:embed="rId2"/>
          <a:stretch>
            <a:fillRect/>
          </a:stretch>
        </p:blipFill>
        <p:spPr>
          <a:xfrm>
            <a:off x="6945575" y="1645091"/>
            <a:ext cx="5046730" cy="4077758"/>
          </a:xfrm>
          <a:prstGeom prst="rect">
            <a:avLst/>
          </a:prstGeom>
        </p:spPr>
      </p:pic>
    </p:spTree>
    <p:extLst>
      <p:ext uri="{BB962C8B-B14F-4D97-AF65-F5344CB8AC3E}">
        <p14:creationId xmlns:p14="http://schemas.microsoft.com/office/powerpoint/2010/main" val="31571251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898</Words>
  <Application>Microsoft Office PowerPoint</Application>
  <PresentationFormat>Breedbeeld</PresentationFormat>
  <Paragraphs>132</Paragraphs>
  <Slides>16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Urinewegen en mannelijke geslachtsorganen</vt:lpstr>
      <vt:lpstr>8.6.1 Nierkanker </vt:lpstr>
      <vt:lpstr>8.6.2 Blaaskanker</vt:lpstr>
      <vt:lpstr>8.7 Blaasdisfunctie</vt:lpstr>
      <vt:lpstr>8.8 Prostaatcarcinoom</vt:lpstr>
      <vt:lpstr>8.8 Prostaatcarcinoom</vt:lpstr>
      <vt:lpstr>Prostaatcarcinoom</vt:lpstr>
      <vt:lpstr>Acute epididymis (bijbal ontsteking) </vt:lpstr>
      <vt:lpstr>Orchitis  </vt:lpstr>
      <vt:lpstr>8.9.2 Prostatitis</vt:lpstr>
      <vt:lpstr>8.10 Torsio testis</vt:lpstr>
      <vt:lpstr>8.11 Urethritis</vt:lpstr>
      <vt:lpstr>8.12. Hernia inguinalis</vt:lpstr>
      <vt:lpstr>8.13. Erectiele disfunctie</vt:lpstr>
      <vt:lpstr>Impotentie en verlaagd libido (extra info)</vt:lpstr>
      <vt:lpstr>Link voor 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Urinewegen en mannelijke geslachtsorganen</dc:title>
  <dc:creator>Bouke Cuperus</dc:creator>
  <cp:lastModifiedBy>Bouke Cuperus</cp:lastModifiedBy>
  <cp:revision>9</cp:revision>
  <dcterms:created xsi:type="dcterms:W3CDTF">2020-10-09T12:30:17Z</dcterms:created>
  <dcterms:modified xsi:type="dcterms:W3CDTF">2020-10-16T07:32:27Z</dcterms:modified>
</cp:coreProperties>
</file>